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71" r:id="rId4"/>
    <p:sldId id="259" r:id="rId5"/>
    <p:sldId id="292" r:id="rId6"/>
    <p:sldId id="272" r:id="rId7"/>
    <p:sldId id="273" r:id="rId8"/>
    <p:sldId id="274" r:id="rId9"/>
    <p:sldId id="275" r:id="rId10"/>
    <p:sldId id="294" r:id="rId11"/>
    <p:sldId id="295" r:id="rId12"/>
    <p:sldId id="296" r:id="rId13"/>
    <p:sldId id="297" r:id="rId14"/>
    <p:sldId id="298" r:id="rId15"/>
    <p:sldId id="299" r:id="rId16"/>
    <p:sldId id="276" r:id="rId17"/>
    <p:sldId id="277" r:id="rId18"/>
    <p:sldId id="278" r:id="rId19"/>
    <p:sldId id="279" r:id="rId20"/>
    <p:sldId id="300" r:id="rId21"/>
    <p:sldId id="270" r:id="rId22"/>
    <p:sldId id="280" r:id="rId23"/>
    <p:sldId id="281" r:id="rId24"/>
    <p:sldId id="283" r:id="rId25"/>
    <p:sldId id="284" r:id="rId26"/>
    <p:sldId id="285" r:id="rId27"/>
    <p:sldId id="286" r:id="rId28"/>
    <p:sldId id="301" r:id="rId29"/>
    <p:sldId id="287" r:id="rId30"/>
    <p:sldId id="288" r:id="rId31"/>
    <p:sldId id="289" r:id="rId32"/>
    <p:sldId id="290" r:id="rId33"/>
    <p:sldId id="302" r:id="rId34"/>
    <p:sldId id="291" r:id="rId35"/>
    <p:sldId id="303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07 </a:t>
            </a:r>
            <a:r>
              <a:rPr lang="ko-KR" altLang="en-US" sz="6000" b="1" dirty="0">
                <a:solidFill>
                  <a:schemeClr val="tx2"/>
                </a:solidFill>
              </a:rPr>
              <a:t>함수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36115" y="5242934"/>
            <a:ext cx="11215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return </a:t>
            </a:r>
            <a:r>
              <a:rPr lang="ko-KR" altLang="en-US" sz="2000" b="1" i="1" dirty="0">
                <a:solidFill>
                  <a:schemeClr val="tx2"/>
                </a:solidFill>
              </a:rPr>
              <a:t>값이 없는 예제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리턴 값이 없는 함수를 어떤 변수로 값을 받으면 단순히 값이 없는 </a:t>
            </a:r>
            <a:r>
              <a:rPr lang="en-US" altLang="ko-KR" sz="2000" b="1" i="1" dirty="0">
                <a:solidFill>
                  <a:schemeClr val="tx2"/>
                </a:solidFill>
              </a:rPr>
              <a:t>None</a:t>
            </a:r>
            <a:r>
              <a:rPr lang="ko-KR" altLang="en-US" sz="2000" b="1" i="1" dirty="0">
                <a:solidFill>
                  <a:schemeClr val="tx2"/>
                </a:solidFill>
              </a:rPr>
              <a:t>이라는 값이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들어감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2A78CD-4597-BFF9-2C2D-128D33E1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9377"/>
            <a:ext cx="11108086" cy="40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0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88613" y="1186654"/>
            <a:ext cx="10766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i="1" dirty="0">
                <a:solidFill>
                  <a:schemeClr val="tx2"/>
                </a:solidFill>
              </a:rPr>
              <a:t>pass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pass</a:t>
            </a:r>
            <a:r>
              <a:rPr lang="ko-KR" altLang="en-US" sz="2000" b="1" i="1" dirty="0">
                <a:solidFill>
                  <a:schemeClr val="tx2"/>
                </a:solidFill>
              </a:rPr>
              <a:t>는 아무런 처리가 없는 명령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프로그램을 코딩할 때 우선 함수만 정의해 놓고 </a:t>
            </a:r>
            <a:r>
              <a:rPr lang="en-US" altLang="ko-KR" sz="2000" b="1" i="1" dirty="0">
                <a:solidFill>
                  <a:schemeClr val="tx2"/>
                </a:solidFill>
              </a:rPr>
              <a:t>pass </a:t>
            </a:r>
            <a:r>
              <a:rPr lang="ko-KR" altLang="en-US" sz="2000" b="1" i="1" dirty="0">
                <a:solidFill>
                  <a:schemeClr val="tx2"/>
                </a:solidFill>
              </a:rPr>
              <a:t>처리 후 추후 내용을 채우면서 개발해 나갈 때 용이함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먼저 </a:t>
            </a:r>
            <a:r>
              <a:rPr lang="en-US" altLang="ko-KR" sz="2000" b="1" i="1" dirty="0">
                <a:solidFill>
                  <a:schemeClr val="tx2"/>
                </a:solidFill>
              </a:rPr>
              <a:t>main</a:t>
            </a:r>
            <a:r>
              <a:rPr lang="ko-KR" altLang="en-US" sz="2000" b="1" i="1" dirty="0">
                <a:solidFill>
                  <a:schemeClr val="tx2"/>
                </a:solidFill>
              </a:rPr>
              <a:t>프로그램영역에서 타이틀인쇄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아이템 내용인쇄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맨 아랫줄 인쇄를 처리하겠다고 구상함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데이터를 정의함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일단 함수내용은 추후 작성하기로 하고 </a:t>
            </a:r>
            <a:r>
              <a:rPr lang="en-US" altLang="ko-KR" sz="2000" b="1" i="1" dirty="0">
                <a:solidFill>
                  <a:schemeClr val="tx2"/>
                </a:solidFill>
              </a:rPr>
              <a:t>pass</a:t>
            </a:r>
            <a:r>
              <a:rPr lang="ko-KR" altLang="en-US" sz="2000" b="1" i="1" dirty="0">
                <a:solidFill>
                  <a:schemeClr val="tx2"/>
                </a:solidFill>
              </a:rPr>
              <a:t> 처리함</a:t>
            </a:r>
          </a:p>
        </p:txBody>
      </p:sp>
    </p:spTree>
    <p:extLst>
      <p:ext uri="{BB962C8B-B14F-4D97-AF65-F5344CB8AC3E}">
        <p14:creationId xmlns:p14="http://schemas.microsoft.com/office/powerpoint/2010/main" val="275239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03436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트와이스</a:t>
            </a:r>
            <a:r>
              <a:rPr lang="ko-KR" altLang="en-US" sz="2000" b="1" i="1" dirty="0">
                <a:solidFill>
                  <a:schemeClr val="tx2"/>
                </a:solidFill>
              </a:rPr>
              <a:t> 학급의 성적표를 인쇄하는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3B81B7-654C-D275-6D30-B0D59C75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569212"/>
            <a:ext cx="10008014" cy="47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636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3C2BC3-F622-C8F6-2CF3-BB58BEDE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8" y="942448"/>
            <a:ext cx="11389889" cy="43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4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6AED7D-4E5B-11C7-7A47-0C05182D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28050"/>
            <a:ext cx="10643117" cy="57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58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8715ED-85A7-1348-2097-D372662D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7414"/>
            <a:ext cx="10700396" cy="54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F65DC2-3257-90B6-C4BD-0C24F736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" y="1000041"/>
            <a:ext cx="10412963" cy="5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가변인수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1165233"/>
            <a:ext cx="10766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인수를 전달할 때 사용할 수 있는 특별한 몇 가지 방법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i="1" dirty="0">
                <a:solidFill>
                  <a:schemeClr val="tx2"/>
                </a:solidFill>
              </a:rPr>
              <a:t>가변인수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i="1" dirty="0">
                <a:solidFill>
                  <a:schemeClr val="tx2"/>
                </a:solidFill>
              </a:rPr>
              <a:t>디폴트 값 처리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i="1" dirty="0">
                <a:solidFill>
                  <a:schemeClr val="tx2"/>
                </a:solidFill>
              </a:rPr>
              <a:t>키워드 인수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i="1" dirty="0">
                <a:solidFill>
                  <a:schemeClr val="tx2"/>
                </a:solidFill>
              </a:rPr>
              <a:t>키워드 가변 인수</a:t>
            </a:r>
            <a:endParaRPr lang="en-US" altLang="ko-KR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2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가변인수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4856240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가변인수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인수의 개수가 여러 개를 보낼 때 사용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 명에 *을 붙여서 전달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1DDED-3F7B-413D-5B52-38978405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5899"/>
            <a:ext cx="10805617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7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가변인수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88857" y="4530979"/>
            <a:ext cx="1076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다음의 결과는 앞 예제와 같으나 전혀 다른 방법으로 함수를 정의 한 것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인수는 </a:t>
            </a: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개이며 해당 인수가 리스트 형이기 때문에 한 개의 변수에 리스트 값을 입력하여 전달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별 하나가 큰 차이</a:t>
            </a:r>
            <a:endParaRPr lang="en-US" altLang="ko-KR" sz="2000" b="1" i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52A3B8-ED13-B78D-B086-5DDC56BC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0693101" cy="33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가변인수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6" y="4722320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주의사항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가변인수는 몇 개가 입력될지 모르기 때문에 다음의 경우는 에러가 발생함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544DF9-C0E5-9497-8058-C967803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000041"/>
            <a:ext cx="10506269" cy="34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 err="1">
                <a:solidFill>
                  <a:schemeClr val="tx2"/>
                </a:solidFill>
              </a:rPr>
              <a:t>디폴트값</a:t>
            </a:r>
            <a:r>
              <a:rPr lang="ko-KR" altLang="en-US" sz="3200" b="1" dirty="0">
                <a:solidFill>
                  <a:schemeClr val="tx2"/>
                </a:solidFill>
              </a:rPr>
              <a:t>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186654"/>
            <a:ext cx="10766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디폴트 값 처리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인수에 디폴트</a:t>
            </a:r>
            <a:r>
              <a:rPr lang="en-US" altLang="ko-KR" sz="2000" b="1" i="1" dirty="0">
                <a:solidFill>
                  <a:schemeClr val="tx2"/>
                </a:solidFill>
              </a:rPr>
              <a:t>(default)</a:t>
            </a:r>
            <a:r>
              <a:rPr lang="ko-KR" altLang="en-US" sz="2000" b="1" i="1" dirty="0">
                <a:solidFill>
                  <a:schemeClr val="tx2"/>
                </a:solidFill>
              </a:rPr>
              <a:t>값을 정의하면 해당 인수를 사용하지 않고 함수의 값을 전달할 경우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해당 인수는 디폴트 값을 가지게 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3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 err="1">
                <a:solidFill>
                  <a:schemeClr val="tx2"/>
                </a:solidFill>
              </a:rPr>
              <a:t>디폴트값</a:t>
            </a:r>
            <a:r>
              <a:rPr lang="ko-KR" altLang="en-US" sz="3200" b="1" dirty="0">
                <a:solidFill>
                  <a:schemeClr val="tx2"/>
                </a:solidFill>
              </a:rPr>
              <a:t>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4623548"/>
            <a:ext cx="10766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합을 구하는 함수 예제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step</a:t>
            </a:r>
            <a:r>
              <a:rPr lang="ko-KR" altLang="en-US" sz="2000" b="1" i="1" dirty="0">
                <a:solidFill>
                  <a:schemeClr val="tx2"/>
                </a:solidFill>
              </a:rPr>
              <a:t>은 </a:t>
            </a:r>
            <a:r>
              <a:rPr lang="en-US" altLang="ko-KR" sz="2000" b="1" i="1" dirty="0">
                <a:solidFill>
                  <a:schemeClr val="tx2"/>
                </a:solidFill>
              </a:rPr>
              <a:t>1, end</a:t>
            </a:r>
            <a:r>
              <a:rPr lang="ko-KR" altLang="en-US" sz="2000" b="1" i="1" dirty="0">
                <a:solidFill>
                  <a:schemeClr val="tx2"/>
                </a:solidFill>
              </a:rPr>
              <a:t>은 </a:t>
            </a:r>
            <a:r>
              <a:rPr lang="en-US" altLang="ko-KR" sz="2000" b="1" i="1" dirty="0">
                <a:solidFill>
                  <a:schemeClr val="tx2"/>
                </a:solidFill>
              </a:rPr>
              <a:t>1000</a:t>
            </a:r>
            <a:r>
              <a:rPr lang="ko-KR" altLang="en-US" sz="2000" b="1" i="1" dirty="0">
                <a:solidFill>
                  <a:schemeClr val="tx2"/>
                </a:solidFill>
              </a:rPr>
              <a:t>의 디폴트 값을 지정하였음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 하나를 생략하면 </a:t>
            </a:r>
            <a:r>
              <a:rPr lang="en-US" altLang="ko-KR" sz="2000" b="1" i="1" dirty="0">
                <a:solidFill>
                  <a:schemeClr val="tx2"/>
                </a:solidFill>
              </a:rPr>
              <a:t>step</a:t>
            </a:r>
            <a:r>
              <a:rPr lang="ko-KR" altLang="en-US" sz="2000" b="1" i="1" dirty="0">
                <a:solidFill>
                  <a:schemeClr val="tx2"/>
                </a:solidFill>
              </a:rPr>
              <a:t>을 기본값으로 처리하며 두 개를 생략 시 </a:t>
            </a:r>
            <a:r>
              <a:rPr lang="en-US" altLang="ko-KR" sz="2000" b="1" i="1" dirty="0">
                <a:solidFill>
                  <a:schemeClr val="tx2"/>
                </a:solidFill>
              </a:rPr>
              <a:t>end</a:t>
            </a:r>
            <a:r>
              <a:rPr lang="ko-KR" altLang="en-US" sz="2000" b="1" i="1" dirty="0">
                <a:solidFill>
                  <a:schemeClr val="tx2"/>
                </a:solidFill>
              </a:rPr>
              <a:t>와 </a:t>
            </a:r>
            <a:r>
              <a:rPr lang="en-US" altLang="ko-KR" sz="2000" b="1" i="1" dirty="0">
                <a:solidFill>
                  <a:schemeClr val="tx2"/>
                </a:solidFill>
              </a:rPr>
              <a:t>step</a:t>
            </a:r>
            <a:r>
              <a:rPr lang="ko-KR" altLang="en-US" sz="2000" b="1" i="1" dirty="0">
                <a:solidFill>
                  <a:schemeClr val="tx2"/>
                </a:solidFill>
              </a:rPr>
              <a:t>이 기본값으로 처리됨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defaultest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start,end</a:t>
            </a:r>
            <a:r>
              <a:rPr lang="en-US" altLang="ko-KR" sz="2000" b="1" i="1" dirty="0">
                <a:solidFill>
                  <a:schemeClr val="tx2"/>
                </a:solidFill>
              </a:rPr>
              <a:t>=1000,step)</a:t>
            </a:r>
            <a:r>
              <a:rPr lang="ko-KR" altLang="en-US" sz="2000" b="1" i="1" dirty="0">
                <a:solidFill>
                  <a:schemeClr val="tx2"/>
                </a:solidFill>
              </a:rPr>
              <a:t>은 에러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뒤에서 부터 생략이 가능함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6B196-6782-DFFC-0BFF-24F1930E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19778"/>
            <a:ext cx="10607680" cy="35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3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키워드 인수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키워드 가변 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275305"/>
            <a:ext cx="10766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키워드 인수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 호출 시 인수 이름을 명시하여 함수를 실행함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 전달 순서를 변경 가능함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키워드 가변 인수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인수전달 개수가 가변 이며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변수의 명칭을 키워드로 전달하며 인수 전달 개수도 가변인 경우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 호출 시 키워드 인수 방식으로 호출 하여야 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별을 두 개</a:t>
            </a:r>
            <a:r>
              <a:rPr lang="en-US" altLang="ko-KR" sz="2000" b="1" i="1" dirty="0">
                <a:solidFill>
                  <a:schemeClr val="tx2"/>
                </a:solidFill>
              </a:rPr>
              <a:t>(**)</a:t>
            </a:r>
            <a:r>
              <a:rPr lang="ko-KR" altLang="en-US" sz="2000" b="1" i="1" dirty="0">
                <a:solidFill>
                  <a:schemeClr val="tx2"/>
                </a:solidFill>
              </a:rPr>
              <a:t>로 정의하며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다음과 같은 예제의 문법으로 사용함 </a:t>
            </a:r>
          </a:p>
        </p:txBody>
      </p:sp>
    </p:spTree>
    <p:extLst>
      <p:ext uri="{BB962C8B-B14F-4D97-AF65-F5344CB8AC3E}">
        <p14:creationId xmlns:p14="http://schemas.microsoft.com/office/powerpoint/2010/main" val="291663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키워드 인수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키워드 가변 인수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83994-687B-04E8-48FE-58245B59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58319"/>
            <a:ext cx="10855853" cy="42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9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키워드 인수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키워드 가변 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3536410"/>
            <a:ext cx="10766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키워드 인수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디폴트 인수와 마찬가지로 뒤에서부터 키워드 인수를 사용하여야 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아래와 같은 경우는 에러 발생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위의 코드에서 주석 처리 되어있지 않은 부분의 경우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위치 인수인 </a:t>
            </a:r>
            <a:r>
              <a:rPr lang="en-US" altLang="ko-KR" sz="2000" b="1" i="1" dirty="0">
                <a:solidFill>
                  <a:schemeClr val="tx2"/>
                </a:solidFill>
              </a:rPr>
              <a:t>10</a:t>
            </a:r>
            <a:r>
              <a:rPr lang="ko-KR" altLang="en-US" sz="2000" b="1" i="1" dirty="0">
                <a:solidFill>
                  <a:schemeClr val="tx2"/>
                </a:solidFill>
              </a:rPr>
              <a:t>이 키워드 인수보다 먼저 오는 것이므로 구문 오류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SyntaxError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가 발생합니다</a:t>
            </a:r>
            <a:r>
              <a:rPr lang="en-US" altLang="ko-KR" sz="2000" b="1" i="1" dirty="0">
                <a:solidFill>
                  <a:schemeClr val="tx2"/>
                </a:solidFill>
              </a:rPr>
              <a:t>. </a:t>
            </a:r>
            <a:r>
              <a:rPr lang="ko-KR" altLang="en-US" sz="2000" b="1" i="1" dirty="0">
                <a:solidFill>
                  <a:schemeClr val="tx2"/>
                </a:solidFill>
              </a:rPr>
              <a:t>위치 인수는 항상 키워드 인수보다 먼저 온다는 규칙이 있기 때문입니다</a:t>
            </a:r>
            <a:r>
              <a:rPr lang="en-US" altLang="ko-KR" sz="2000" b="1" i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두 번째 주석 처리된 코드에서는 함수 호출 시 매개변수 중에서 </a:t>
            </a:r>
            <a:r>
              <a:rPr lang="en-US" altLang="ko-KR" sz="2000" b="1" i="1" dirty="0">
                <a:solidFill>
                  <a:schemeClr val="tx2"/>
                </a:solidFill>
              </a:rPr>
              <a:t>start, step, end </a:t>
            </a:r>
            <a:r>
              <a:rPr lang="ko-KR" altLang="en-US" sz="2000" b="1" i="1" dirty="0">
                <a:solidFill>
                  <a:schemeClr val="tx2"/>
                </a:solidFill>
              </a:rPr>
              <a:t>외에 </a:t>
            </a:r>
            <a:r>
              <a:rPr lang="en-US" altLang="ko-KR" sz="2000" b="1" i="1" dirty="0">
                <a:solidFill>
                  <a:schemeClr val="tx2"/>
                </a:solidFill>
              </a:rPr>
              <a:t>10</a:t>
            </a:r>
            <a:r>
              <a:rPr lang="ko-KR" altLang="en-US" sz="2000" b="1" i="1" dirty="0">
                <a:solidFill>
                  <a:schemeClr val="tx2"/>
                </a:solidFill>
              </a:rPr>
              <a:t>이라는 인수가 들어가는 것이므로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TypeError</a:t>
            </a:r>
            <a:r>
              <a:rPr lang="ko-KR" altLang="en-US" sz="2000" b="1" i="1" dirty="0">
                <a:solidFill>
                  <a:schemeClr val="tx2"/>
                </a:solidFill>
              </a:rPr>
              <a:t>가 발생합니다</a:t>
            </a:r>
            <a:r>
              <a:rPr lang="en-US" altLang="ko-KR" sz="2000" b="1" i="1" dirty="0">
                <a:solidFill>
                  <a:schemeClr val="tx2"/>
                </a:solidFill>
              </a:rPr>
              <a:t>.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defaultest</a:t>
            </a:r>
            <a:r>
              <a:rPr lang="en-US" altLang="ko-KR" sz="2000" b="1" i="1" dirty="0">
                <a:solidFill>
                  <a:schemeClr val="tx2"/>
                </a:solidFill>
              </a:rPr>
              <a:t>()</a:t>
            </a:r>
            <a:r>
              <a:rPr lang="ko-KR" altLang="en-US" sz="2000" b="1" i="1" dirty="0">
                <a:solidFill>
                  <a:schemeClr val="tx2"/>
                </a:solidFill>
              </a:rPr>
              <a:t>함수는 </a:t>
            </a:r>
            <a:r>
              <a:rPr lang="en-US" altLang="ko-KR" sz="2000" b="1" i="1" dirty="0">
                <a:solidFill>
                  <a:schemeClr val="tx2"/>
                </a:solidFill>
              </a:rPr>
              <a:t>start, end, step </a:t>
            </a:r>
            <a:r>
              <a:rPr lang="ko-KR" altLang="en-US" sz="2000" b="1" i="1" dirty="0">
                <a:solidFill>
                  <a:schemeClr val="tx2"/>
                </a:solidFill>
              </a:rPr>
              <a:t>세 개의 매개변수만을 받기 때문입니다</a:t>
            </a:r>
            <a:r>
              <a:rPr lang="en-US" altLang="ko-KR" sz="2000" b="1" i="1" dirty="0">
                <a:solidFill>
                  <a:schemeClr val="tx2"/>
                </a:solidFill>
              </a:rPr>
              <a:t>.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B778EF-D288-6E7E-F5B3-DB309389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1062044" cy="23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95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키워드 인수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키워드 가변 인수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C36C0C-D393-8337-D6C2-A03114E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11953"/>
            <a:ext cx="10650071" cy="39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7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변수의 범위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키워드 인수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키워드 가변 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6217320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가변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키워드 가변을 섞어서 사용하는 것도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946EF-DFE6-F5F4-1831-7284281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58425"/>
            <a:ext cx="8718634" cy="52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9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280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함수의 특이사항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전역변수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지역변수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docstrin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1377751"/>
            <a:ext cx="10766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전역변수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프로그램 전체에 해당 값이 사용됨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지역변수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함수에서만 영향력이 미치는 변수 전역변수 지역변수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주의사항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C</a:t>
            </a:r>
            <a:r>
              <a:rPr lang="ko-KR" altLang="en-US" sz="2000" b="1" i="1" dirty="0">
                <a:solidFill>
                  <a:schemeClr val="tx2"/>
                </a:solidFill>
              </a:rPr>
              <a:t>와 </a:t>
            </a:r>
            <a:r>
              <a:rPr lang="en-US" altLang="ko-KR" sz="2000" b="1" i="1" dirty="0">
                <a:solidFill>
                  <a:schemeClr val="tx2"/>
                </a:solidFill>
              </a:rPr>
              <a:t>Java </a:t>
            </a:r>
            <a:r>
              <a:rPr lang="ko-KR" altLang="en-US" sz="2000" b="1" i="1" dirty="0">
                <a:solidFill>
                  <a:schemeClr val="tx2"/>
                </a:solidFill>
              </a:rPr>
              <a:t>와 다르게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파이썬에서는</a:t>
            </a:r>
            <a:r>
              <a:rPr lang="ko-KR" altLang="en-US" sz="2000" b="1" i="1" dirty="0">
                <a:solidFill>
                  <a:schemeClr val="tx2"/>
                </a:solidFill>
              </a:rPr>
              <a:t> 변수의 선언이 없음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함수내에서 값을 대입하는 순간 지역변수가 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전역변수는 함수에서 해당 값을 바꿀 수 없으며 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바꾸는 경우 지역변수가 됨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  <a:r>
              <a:rPr lang="ko-KR" altLang="en-US" sz="2000" b="1" i="1" dirty="0">
                <a:solidFill>
                  <a:schemeClr val="tx2"/>
                </a:solidFill>
              </a:rPr>
              <a:t>상수로만 사용됨</a:t>
            </a:r>
          </a:p>
        </p:txBody>
      </p:sp>
    </p:spTree>
    <p:extLst>
      <p:ext uri="{BB962C8B-B14F-4D97-AF65-F5344CB8AC3E}">
        <p14:creationId xmlns:p14="http://schemas.microsoft.com/office/powerpoint/2010/main" val="350534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B5313-FCD3-B6ED-1067-306FCEACB188}"/>
              </a:ext>
            </a:extLst>
          </p:cNvPr>
          <p:cNvSpPr txBox="1"/>
          <p:nvPr/>
        </p:nvSpPr>
        <p:spPr>
          <a:xfrm>
            <a:off x="538752" y="1114535"/>
            <a:ext cx="10766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함수</a:t>
            </a:r>
            <a:r>
              <a:rPr lang="en-US" altLang="ko-KR" sz="2000" b="1" i="1" dirty="0">
                <a:solidFill>
                  <a:schemeClr val="tx2"/>
                </a:solidFill>
              </a:rPr>
              <a:t>:</a:t>
            </a:r>
            <a:r>
              <a:rPr lang="ko-KR" altLang="en-US" sz="2000" b="1" i="1" dirty="0">
                <a:solidFill>
                  <a:schemeClr val="tx2"/>
                </a:solidFill>
              </a:rPr>
              <a:t> 프로그램 블록을 미리 정의하고 프로그램 내부에서 호출하여 사용하는 기법 함수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비슷한 로직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블록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이 반복되거나 프로그램 흐름을 구조적으로 표현하기 위하여 사용함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누군가 이미 정의해 놓은 함수를 가져다 마치 블록을 조립하듯이 프로그램을 완성함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함수를 활용하여 프로그램을 작성함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프로그램이 간결해지고 이해하기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쉬워짐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반복 또는 유사한 내용을 간결하게 표시가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E04D85-8291-21A6-F7A3-ECACFBE5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52" y="3618844"/>
            <a:ext cx="8078554" cy="13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7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함수의 특이사항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전역변수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지역변수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docstrin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475656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함수에서 사용된 지역변수는 다른 함수나 메인 에서 해당 변수를 가져다 사용할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86F67-5611-091C-E0EE-CB04B075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51417"/>
            <a:ext cx="11010121" cy="32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함수의 특이사항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전역변수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지역변수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docstrin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80438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testf1(), testf2(), test3(), main</a:t>
            </a:r>
            <a:r>
              <a:rPr lang="ko-KR" altLang="en-US" sz="2000" b="1" i="1" dirty="0">
                <a:solidFill>
                  <a:schemeClr val="tx2"/>
                </a:solidFill>
              </a:rPr>
              <a:t>에 선언된 </a:t>
            </a:r>
            <a:r>
              <a:rPr lang="en-US" altLang="ko-KR" sz="2000" b="1" i="1" dirty="0">
                <a:solidFill>
                  <a:schemeClr val="tx2"/>
                </a:solidFill>
              </a:rPr>
              <a:t>a</a:t>
            </a:r>
            <a:r>
              <a:rPr lang="ko-KR" altLang="en-US" sz="2000" b="1" i="1" dirty="0">
                <a:solidFill>
                  <a:schemeClr val="tx2"/>
                </a:solidFill>
              </a:rPr>
              <a:t>변수는 이름만 </a:t>
            </a:r>
            <a:r>
              <a:rPr lang="en-US" altLang="ko-KR" sz="2000" b="1" i="1" dirty="0">
                <a:solidFill>
                  <a:schemeClr val="tx2"/>
                </a:solidFill>
              </a:rPr>
              <a:t>a</a:t>
            </a:r>
            <a:r>
              <a:rPr lang="ko-KR" altLang="en-US" sz="2000" b="1" i="1" dirty="0">
                <a:solidFill>
                  <a:schemeClr val="tx2"/>
                </a:solidFill>
              </a:rPr>
              <a:t>로 같을 뿐 전혀 다른 변수임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2BC189-FF63-FC95-055F-5961605A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20448"/>
            <a:ext cx="8562648" cy="46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9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함수의 특이사항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전역변수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지역변수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docstrin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4413E-AC67-3DEA-0313-E9C1AE9F084C}"/>
              </a:ext>
            </a:extLst>
          </p:cNvPr>
          <p:cNvSpPr txBox="1"/>
          <p:nvPr/>
        </p:nvSpPr>
        <p:spPr>
          <a:xfrm>
            <a:off x="43030" y="5016366"/>
            <a:ext cx="12000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전역변수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지역변수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전역변수는 메인에서만 변경 가능하며 함수에서는 변경하지 않는 상수로만 사용됨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변경 시 지역변수가 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예제 내 </a:t>
            </a:r>
            <a:r>
              <a:rPr lang="en-US" altLang="ko-KR" sz="2000" b="1" i="1" dirty="0">
                <a:solidFill>
                  <a:schemeClr val="tx2"/>
                </a:solidFill>
              </a:rPr>
              <a:t>case1</a:t>
            </a:r>
            <a:r>
              <a:rPr lang="ko-KR" altLang="en-US" sz="2000" b="1" i="1" dirty="0">
                <a:solidFill>
                  <a:schemeClr val="tx2"/>
                </a:solidFill>
              </a:rPr>
              <a:t>에서 </a:t>
            </a:r>
            <a:r>
              <a:rPr lang="en-US" altLang="ko-KR" sz="2000" b="1" i="1" dirty="0">
                <a:solidFill>
                  <a:schemeClr val="tx2"/>
                </a:solidFill>
              </a:rPr>
              <a:t>testf2 </a:t>
            </a:r>
            <a:r>
              <a:rPr lang="ko-KR" altLang="en-US" sz="2000" b="1" i="1" dirty="0">
                <a:solidFill>
                  <a:schemeClr val="tx2"/>
                </a:solidFill>
              </a:rPr>
              <a:t>함수내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exrate</a:t>
            </a:r>
            <a:r>
              <a:rPr lang="ko-KR" altLang="en-US" sz="2000" b="1" i="1" dirty="0">
                <a:solidFill>
                  <a:schemeClr val="tx2"/>
                </a:solidFill>
              </a:rPr>
              <a:t>가 지역변수로 </a:t>
            </a:r>
            <a:r>
              <a:rPr lang="en-US" altLang="ko-KR" sz="2000" b="1" i="1" dirty="0">
                <a:solidFill>
                  <a:schemeClr val="tx2"/>
                </a:solidFill>
              </a:rPr>
              <a:t>testf2</a:t>
            </a:r>
            <a:r>
              <a:rPr lang="ko-KR" altLang="en-US" sz="2000" b="1" i="1" dirty="0">
                <a:solidFill>
                  <a:schemeClr val="tx2"/>
                </a:solidFill>
              </a:rPr>
              <a:t>에서만 작용하고 함수를 빠져 나와 </a:t>
            </a:r>
            <a:r>
              <a:rPr lang="en-US" altLang="ko-KR" sz="2000" b="1" i="1" dirty="0">
                <a:solidFill>
                  <a:schemeClr val="tx2"/>
                </a:solidFill>
              </a:rPr>
              <a:t>case2</a:t>
            </a:r>
            <a:r>
              <a:rPr lang="ko-KR" altLang="en-US" sz="2000" b="1" i="1" dirty="0">
                <a:solidFill>
                  <a:schemeClr val="tx2"/>
                </a:solidFill>
              </a:rPr>
              <a:t>에 </a:t>
            </a:r>
            <a:r>
              <a:rPr lang="en-US" altLang="ko-KR" sz="2000" b="1" i="1" dirty="0">
                <a:solidFill>
                  <a:schemeClr val="tx2"/>
                </a:solidFill>
              </a:rPr>
              <a:t>testf1</a:t>
            </a:r>
            <a:r>
              <a:rPr lang="ko-KR" altLang="en-US" sz="2000" b="1" i="1" dirty="0">
                <a:solidFill>
                  <a:schemeClr val="tx2"/>
                </a:solidFill>
              </a:rPr>
              <a:t>을 만나면 기존 지역변수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exrate</a:t>
            </a:r>
            <a:r>
              <a:rPr lang="ko-KR" altLang="en-US" sz="2000" b="1" i="1" dirty="0">
                <a:solidFill>
                  <a:schemeClr val="tx2"/>
                </a:solidFill>
              </a:rPr>
              <a:t>는 의미가 없이 전역변수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exrate</a:t>
            </a:r>
            <a:r>
              <a:rPr lang="ko-KR" altLang="en-US" sz="2000" b="1" i="1" dirty="0">
                <a:solidFill>
                  <a:schemeClr val="tx2"/>
                </a:solidFill>
              </a:rPr>
              <a:t>가 사용됨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21AE0-B8F1-A2FA-7707-F223BDDE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6" y="793584"/>
            <a:ext cx="10176155" cy="41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7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1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함수의 특이사항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전역변수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지역변수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en-US" altLang="ko-KR" sz="3200" b="1" dirty="0" err="1">
                <a:solidFill>
                  <a:schemeClr val="tx2"/>
                </a:solidFill>
              </a:rPr>
              <a:t>docstrin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242047" y="4805783"/>
            <a:ext cx="11908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i="1" dirty="0">
                <a:solidFill>
                  <a:schemeClr val="tx2"/>
                </a:solidFill>
              </a:rPr>
              <a:t>docstring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함수에 대하여 주석이나 설명을 기입할 때 </a:t>
            </a:r>
            <a:r>
              <a:rPr lang="en-US" altLang="ko-KR" sz="2000" b="1" i="1" dirty="0">
                <a:solidFill>
                  <a:schemeClr val="tx2"/>
                </a:solidFill>
              </a:rPr>
              <a:t>docstring</a:t>
            </a:r>
            <a:r>
              <a:rPr lang="ko-KR" altLang="en-US" sz="2000" b="1" i="1" dirty="0">
                <a:solidFill>
                  <a:schemeClr val="tx2"/>
                </a:solidFill>
              </a:rPr>
              <a:t>을 사용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함수 맨 앞에 세 개의 따옴표</a:t>
            </a:r>
            <a:r>
              <a:rPr lang="en-US" altLang="ko-KR" sz="2000" b="1" i="1" dirty="0">
                <a:solidFill>
                  <a:schemeClr val="tx2"/>
                </a:solidFill>
              </a:rPr>
              <a:t>(""")</a:t>
            </a:r>
            <a:r>
              <a:rPr lang="ko-KR" altLang="en-US" sz="2000" b="1" i="1" dirty="0">
                <a:solidFill>
                  <a:schemeClr val="tx2"/>
                </a:solidFill>
              </a:rPr>
              <a:t>로 설명을 시작하고 끝나는 시점에 세 개의 따옴표를 사용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특히 내장 함수나 다른 오픈 라이브러리를 가져다 사용할 때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사용할 함수가 궁금할 때 대화식 모드에서 </a:t>
            </a:r>
            <a:r>
              <a:rPr lang="en-US" altLang="ko-KR" sz="2000" b="1" i="1" dirty="0">
                <a:solidFill>
                  <a:schemeClr val="tx2"/>
                </a:solidFill>
              </a:rPr>
              <a:t>help(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함수명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을 많이 사용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835C83-B9FF-1F0E-EF9A-13D47B43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1370"/>
            <a:ext cx="10682344" cy="38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정리하기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11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80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정리하기 </a:t>
            </a:r>
            <a:r>
              <a:rPr lang="ko-KR" altLang="en-US" sz="3200" b="1" dirty="0" err="1">
                <a:solidFill>
                  <a:schemeClr val="tx2"/>
                </a:solidFill>
              </a:rPr>
              <a:t>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5BD47-A288-D5E2-BE05-295CCEF38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9"/>
          <a:stretch/>
        </p:blipFill>
        <p:spPr>
          <a:xfrm>
            <a:off x="559837" y="869521"/>
            <a:ext cx="5459496" cy="5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37BFF-AA4C-FA6C-0A2E-AC303AEF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46434"/>
            <a:ext cx="7053964" cy="4586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2B31A-1692-6787-0D07-266D728F1FBB}"/>
              </a:ext>
            </a:extLst>
          </p:cNvPr>
          <p:cNvSpPr txBox="1"/>
          <p:nvPr/>
        </p:nvSpPr>
        <p:spPr>
          <a:xfrm>
            <a:off x="559837" y="5545141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다음 프로그램은 유사한 내용이 반복되는 경우가</a:t>
            </a:r>
          </a:p>
        </p:txBody>
      </p:sp>
    </p:spTree>
    <p:extLst>
      <p:ext uri="{BB962C8B-B14F-4D97-AF65-F5344CB8AC3E}">
        <p14:creationId xmlns:p14="http://schemas.microsoft.com/office/powerpoint/2010/main" val="28535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B79358-4348-265A-CDD7-68DEADE2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3658"/>
            <a:ext cx="10845400" cy="42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2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1195" y="5250134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앞서 예제에서 함수의 </a:t>
            </a:r>
            <a:r>
              <a:rPr lang="en-US" altLang="ko-KR" sz="2000" b="1" i="1" dirty="0">
                <a:solidFill>
                  <a:schemeClr val="tx2"/>
                </a:solidFill>
              </a:rPr>
              <a:t>n</a:t>
            </a:r>
            <a:r>
              <a:rPr lang="ko-KR" altLang="en-US" sz="2000" b="1" i="1" dirty="0">
                <a:solidFill>
                  <a:schemeClr val="tx2"/>
                </a:solidFill>
              </a:rPr>
              <a:t>값에 대응되는 값을 함수로 전달해 줌으로서 원하는 목적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별을 개수에 맞게 출력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을 수행할 수 있음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이를 인수라고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B79358-4348-265A-CDD7-68DEADE2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5" y="1016770"/>
            <a:ext cx="10225662" cy="4003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F35696-9389-A88E-1418-11FB37ADF464}"/>
              </a:ext>
            </a:extLst>
          </p:cNvPr>
          <p:cNvSpPr/>
          <p:nvPr/>
        </p:nvSpPr>
        <p:spPr>
          <a:xfrm>
            <a:off x="2630245" y="1221377"/>
            <a:ext cx="365760" cy="347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1101A-1D8B-E75F-ED7C-2E011C8864F0}"/>
              </a:ext>
            </a:extLst>
          </p:cNvPr>
          <p:cNvSpPr/>
          <p:nvPr/>
        </p:nvSpPr>
        <p:spPr>
          <a:xfrm>
            <a:off x="4010554" y="2196714"/>
            <a:ext cx="685543" cy="931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035894"/>
            <a:ext cx="10766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n</a:t>
            </a:r>
            <a:r>
              <a:rPr lang="ko-KR" altLang="en-US" sz="2000" b="1" i="1" dirty="0">
                <a:solidFill>
                  <a:schemeClr val="tx2"/>
                </a:solidFill>
              </a:rPr>
              <a:t>까지의 합을 계산하는 함수를 정의하고 사용해 봄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range</a:t>
            </a:r>
            <a:r>
              <a:rPr lang="ko-KR" altLang="en-US" sz="2000" b="1" i="1" dirty="0">
                <a:solidFill>
                  <a:schemeClr val="tx2"/>
                </a:solidFill>
              </a:rPr>
              <a:t>를 사용할 때 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초기</a:t>
            </a:r>
            <a:r>
              <a:rPr lang="en-US" altLang="ko-KR" sz="2000" b="1" i="1" dirty="0">
                <a:solidFill>
                  <a:schemeClr val="tx2"/>
                </a:solidFill>
              </a:rPr>
              <a:t>,</a:t>
            </a:r>
            <a:r>
              <a:rPr lang="ko-KR" altLang="en-US" sz="2000" b="1" i="1" dirty="0">
                <a:solidFill>
                  <a:schemeClr val="tx2"/>
                </a:solidFill>
              </a:rPr>
              <a:t>최종</a:t>
            </a:r>
            <a:r>
              <a:rPr lang="en-US" altLang="ko-KR" sz="2000" b="1" i="1" dirty="0">
                <a:solidFill>
                  <a:schemeClr val="tx2"/>
                </a:solidFill>
              </a:rPr>
              <a:t>,</a:t>
            </a:r>
            <a:r>
              <a:rPr lang="ko-KR" altLang="en-US" sz="2000" b="1" i="1" dirty="0">
                <a:solidFill>
                  <a:schemeClr val="tx2"/>
                </a:solidFill>
              </a:rPr>
              <a:t>증가치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인수의 주의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이때 계산결과를 다시 원 프로그램에게 반환하여야 하는 경우가 생김 </a:t>
            </a:r>
            <a:r>
              <a:rPr lang="en-US" altLang="ko-KR" sz="2000" b="1" i="1" dirty="0">
                <a:solidFill>
                  <a:schemeClr val="tx2"/>
                </a:solidFill>
              </a:rPr>
              <a:t>-&gt; </a:t>
            </a:r>
            <a:r>
              <a:rPr lang="ko-KR" altLang="en-US" sz="2000" b="1" i="1" dirty="0">
                <a:solidFill>
                  <a:schemeClr val="tx2"/>
                </a:solidFill>
              </a:rPr>
              <a:t>이때 </a:t>
            </a:r>
            <a:r>
              <a:rPr lang="en-US" altLang="ko-KR" sz="2000" b="1" i="1" dirty="0">
                <a:solidFill>
                  <a:schemeClr val="tx2"/>
                </a:solidFill>
              </a:rPr>
              <a:t>[return </a:t>
            </a:r>
            <a:r>
              <a:rPr lang="ko-KR" altLang="en-US" sz="2000" b="1" i="1" dirty="0">
                <a:solidFill>
                  <a:schemeClr val="tx2"/>
                </a:solidFill>
              </a:rPr>
              <a:t>값</a:t>
            </a:r>
            <a:r>
              <a:rPr lang="en-US" altLang="ko-KR" sz="2000" b="1" i="1" dirty="0">
                <a:solidFill>
                  <a:schemeClr val="tx2"/>
                </a:solidFill>
              </a:rPr>
              <a:t>]</a:t>
            </a:r>
            <a:r>
              <a:rPr lang="ko-KR" altLang="en-US" sz="2000" b="1" i="1" dirty="0">
                <a:solidFill>
                  <a:schemeClr val="tx2"/>
                </a:solidFill>
              </a:rPr>
              <a:t>의 형태로 반환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7A5572-D627-C065-A2C2-A5F7791F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61578"/>
            <a:ext cx="9315683" cy="4087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C7B4E06-E052-324B-D66E-1EF5D2A9816C}"/>
              </a:ext>
            </a:extLst>
          </p:cNvPr>
          <p:cNvSpPr/>
          <p:nvPr/>
        </p:nvSpPr>
        <p:spPr>
          <a:xfrm>
            <a:off x="3193869" y="1489167"/>
            <a:ext cx="1809204" cy="359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4EACB7-5BC9-6DB4-630C-3DB6FB73A8BA}"/>
              </a:ext>
            </a:extLst>
          </p:cNvPr>
          <p:cNvSpPr/>
          <p:nvPr/>
        </p:nvSpPr>
        <p:spPr>
          <a:xfrm>
            <a:off x="2155371" y="1972491"/>
            <a:ext cx="751114" cy="378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56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정의</a:t>
            </a:r>
            <a:r>
              <a:rPr lang="en-US" altLang="ko-KR" sz="3200" b="1" dirty="0">
                <a:solidFill>
                  <a:schemeClr val="tx2"/>
                </a:solidFill>
              </a:rPr>
              <a:t>,</a:t>
            </a:r>
            <a:r>
              <a:rPr lang="ko-KR" altLang="en-US" sz="3200" b="1" dirty="0">
                <a:solidFill>
                  <a:schemeClr val="tx2"/>
                </a:solidFill>
              </a:rPr>
              <a:t>인수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192115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앞 예제를 조금 변형해 봄 </a:t>
            </a:r>
            <a:r>
              <a:rPr lang="en-US" altLang="ko-KR" sz="2000" b="1" i="1" dirty="0">
                <a:solidFill>
                  <a:schemeClr val="tx2"/>
                </a:solidFill>
              </a:rPr>
              <a:t>: x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y</a:t>
            </a:r>
            <a:r>
              <a:rPr lang="ko-KR" altLang="en-US" sz="2000" b="1" i="1" dirty="0">
                <a:solidFill>
                  <a:schemeClr val="tx2"/>
                </a:solidFill>
              </a:rPr>
              <a:t>까지의 합을 구하는 예제를 수행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인수는 한 개 뿐만 아니라 여러 개의 변수를 나열하여 함수에 전달 가능함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C357C9-F385-6823-269C-E51AC8FC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7999"/>
            <a:ext cx="10699469" cy="39993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BC3B85-9A4A-D908-2396-4440C7DAD0AE}"/>
              </a:ext>
            </a:extLst>
          </p:cNvPr>
          <p:cNvSpPr/>
          <p:nvPr/>
        </p:nvSpPr>
        <p:spPr>
          <a:xfrm>
            <a:off x="3082835" y="1489167"/>
            <a:ext cx="1881052" cy="359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1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74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함수와 인수 </a:t>
            </a:r>
            <a:r>
              <a:rPr lang="en-US" altLang="ko-KR" sz="3200" b="1" dirty="0">
                <a:solidFill>
                  <a:schemeClr val="tx2"/>
                </a:solidFill>
              </a:rPr>
              <a:t>- return</a:t>
            </a:r>
            <a:r>
              <a:rPr lang="ko-KR" altLang="en-US" sz="3200" b="1" dirty="0">
                <a:solidFill>
                  <a:schemeClr val="tx2"/>
                </a:solidFill>
              </a:rPr>
              <a:t>값</a:t>
            </a:r>
            <a:r>
              <a:rPr lang="en-US" altLang="ko-KR" sz="3200" b="1" dirty="0">
                <a:solidFill>
                  <a:schemeClr val="tx2"/>
                </a:solidFill>
              </a:rPr>
              <a:t>, pass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5293991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 return </a:t>
            </a:r>
            <a:r>
              <a:rPr lang="ko-KR" altLang="en-US" sz="2000" b="1" i="1" dirty="0">
                <a:solidFill>
                  <a:schemeClr val="tx2"/>
                </a:solidFill>
              </a:rPr>
              <a:t>값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return </a:t>
            </a:r>
            <a:r>
              <a:rPr lang="ko-KR" altLang="en-US" sz="2000" b="1" i="1" dirty="0">
                <a:solidFill>
                  <a:schemeClr val="tx2"/>
                </a:solidFill>
              </a:rPr>
              <a:t>값을 배정하면 함수의 최종결과를 가진 변수와 같이 취급됨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return </a:t>
            </a:r>
            <a:r>
              <a:rPr lang="ko-KR" altLang="en-US" sz="2000" b="1" i="1" dirty="0">
                <a:solidFill>
                  <a:schemeClr val="tx2"/>
                </a:solidFill>
              </a:rPr>
              <a:t>값이 없다면 함수 내 블록을 실행하는 것으로 끝남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5BBD8-C7FB-B0DC-0929-9A548FD6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05274"/>
            <a:ext cx="8636415" cy="42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999</Words>
  <Application>Microsoft Office PowerPoint</Application>
  <PresentationFormat>와이드스크린</PresentationFormat>
  <Paragraphs>120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64</cp:revision>
  <dcterms:created xsi:type="dcterms:W3CDTF">2020-08-12T09:08:44Z</dcterms:created>
  <dcterms:modified xsi:type="dcterms:W3CDTF">2023-05-04T14:15:58Z</dcterms:modified>
</cp:coreProperties>
</file>